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59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67" r:id="rId18"/>
    <p:sldId id="291" r:id="rId19"/>
    <p:sldId id="292" r:id="rId20"/>
    <p:sldId id="293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54" autoAdjust="0"/>
    <p:restoredTop sz="61735" autoAdjust="0"/>
  </p:normalViewPr>
  <p:slideViewPr>
    <p:cSldViewPr snapToGrid="0">
      <p:cViewPr varScale="1">
        <p:scale>
          <a:sx n="74" d="100"/>
          <a:sy n="74" d="100"/>
        </p:scale>
        <p:origin x="60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53494-F9BB-45EE-BDB1-19916479D47B}" type="datetimeFigureOut">
              <a:rPr lang="zh-CN" altLang="en-US" smtClean="0"/>
              <a:pPr/>
              <a:t>2015/9/16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00278-1990-4EF7-A370-DE304DC3289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635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00278-1990-4EF7-A370-DE304DC3289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088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ingyan.baidu.com/article/5553fa82ef5bc165a23934bf.html" TargetMode="External"/><Relationship Id="rId4" Type="http://schemas.openxmlformats.org/officeDocument/2006/relationships/hyperlink" Target="http://jingyan.baidu.com/article/fcb5aff791bb47edaa4a7115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202.114.99.142:8080/eStudy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ewstudy.whusee.com:8080/eStudy/" TargetMode="External"/><Relationship Id="rId4" Type="http://schemas.openxmlformats.org/officeDocument/2006/relationships/hyperlink" Target="http://newstudy.whusee.com/eStud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89213" y="1679710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继续教育学院</a:t>
            </a:r>
            <a:r>
              <a:rPr lang="en-US" altLang="zh-CN" dirty="0" smtClean="0"/>
              <a:t>-</a:t>
            </a:r>
            <a:r>
              <a:rPr lang="zh-CN" altLang="en-US" dirty="0"/>
              <a:t>在线学习平台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/>
              <a:t> </a:t>
            </a:r>
            <a:r>
              <a:rPr lang="en-US" altLang="zh-CN" dirty="0" smtClean="0"/>
              <a:t>               </a:t>
            </a:r>
            <a:br>
              <a:rPr lang="en-US" altLang="zh-CN" dirty="0" smtClean="0"/>
            </a:br>
            <a:r>
              <a:rPr lang="en-US" altLang="zh-CN" dirty="0"/>
              <a:t> </a:t>
            </a:r>
            <a:r>
              <a:rPr lang="en-US" altLang="zh-CN" dirty="0" smtClean="0"/>
              <a:t>          </a:t>
            </a:r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en-US" dirty="0" smtClean="0"/>
              <a:t>教师导学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89213" y="3604561"/>
            <a:ext cx="8915399" cy="1126283"/>
          </a:xfrm>
        </p:spPr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2741613" y="4416289"/>
            <a:ext cx="8915399" cy="22627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103808" y="5640946"/>
            <a:ext cx="68644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/>
              <a:t>2015.9.16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191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8095148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70088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2.3.3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批量删除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11" name="内容占位符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05" y="2153497"/>
            <a:ext cx="11813668" cy="4517759"/>
          </a:xfrm>
        </p:spPr>
      </p:pic>
    </p:spTree>
    <p:extLst>
      <p:ext uri="{BB962C8B-B14F-4D97-AF65-F5344CB8AC3E}">
        <p14:creationId xmlns:p14="http://schemas.microsoft.com/office/powerpoint/2010/main" val="244502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8095148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70088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2.3.4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查询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10" name="内容占位符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03" y="1904999"/>
            <a:ext cx="11658320" cy="3954887"/>
          </a:xfrm>
        </p:spPr>
      </p:pic>
    </p:spTree>
    <p:extLst>
      <p:ext uri="{BB962C8B-B14F-4D97-AF65-F5344CB8AC3E}">
        <p14:creationId xmlns:p14="http://schemas.microsoft.com/office/powerpoint/2010/main" val="346138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2.4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布置作业，评阅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7" y="1904999"/>
            <a:ext cx="11765055" cy="4598831"/>
          </a:xfrm>
        </p:spPr>
      </p:pic>
    </p:spTree>
    <p:extLst>
      <p:ext uri="{BB962C8B-B14F-4D97-AF65-F5344CB8AC3E}">
        <p14:creationId xmlns:p14="http://schemas.microsoft.com/office/powerpoint/2010/main" val="7558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2.4.1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布置作业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92" y="1924610"/>
            <a:ext cx="5714286" cy="3390476"/>
          </a:xfrm>
        </p:spPr>
      </p:pic>
      <p:sp>
        <p:nvSpPr>
          <p:cNvPr id="10" name="内容占位符 2"/>
          <p:cNvSpPr txBox="1">
            <a:spLocks/>
          </p:cNvSpPr>
          <p:nvPr/>
        </p:nvSpPr>
        <p:spPr>
          <a:xfrm>
            <a:off x="6452315" y="2149875"/>
            <a:ext cx="6448023" cy="3082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/>
              <a:t>作业可能包含附件</a:t>
            </a:r>
            <a:endParaRPr lang="en-US" altLang="zh-CN" sz="2400" dirty="0" smtClean="0"/>
          </a:p>
          <a:p>
            <a:r>
              <a:rPr lang="zh-CN" altLang="en-US" sz="2400" dirty="0" smtClean="0"/>
              <a:t>添加新题目时，如果包含附件，则在“操作”列选择“上传附件”</a:t>
            </a:r>
            <a:endParaRPr lang="en-US" altLang="zh-CN" sz="2400" dirty="0" smtClean="0"/>
          </a:p>
          <a:p>
            <a:r>
              <a:rPr lang="zh-CN" altLang="en-US" sz="2400" dirty="0" smtClean="0"/>
              <a:t>添加新题目时，在最后会自动同步到作业库中；</a:t>
            </a:r>
            <a:endParaRPr lang="en-US" altLang="zh-CN" sz="2400" dirty="0" smtClean="0"/>
          </a:p>
          <a:p>
            <a:r>
              <a:rPr lang="zh-CN" altLang="en-US" sz="2400" dirty="0" smtClean="0"/>
              <a:t>在没有发布作业之前，可以调整作业“选择，添加，编辑删除”。</a:t>
            </a:r>
            <a:endParaRPr lang="en-US" altLang="zh-CN" sz="2400" dirty="0" smtClean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15" y="5477048"/>
            <a:ext cx="10866667" cy="13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73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2.4.2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查看并评阅</a:t>
            </a: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(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可重新评阅</a:t>
            </a: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)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582" y="2044140"/>
            <a:ext cx="8915400" cy="2687045"/>
          </a:xfr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074" y="3387662"/>
            <a:ext cx="10314286" cy="3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2.5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平时成绩管理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77" y="1979612"/>
            <a:ext cx="11705964" cy="4575733"/>
          </a:xfrm>
        </p:spPr>
      </p:pic>
    </p:spTree>
    <p:extLst>
      <p:ext uri="{BB962C8B-B14F-4D97-AF65-F5344CB8AC3E}">
        <p14:creationId xmlns:p14="http://schemas.microsoft.com/office/powerpoint/2010/main" val="109625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2.6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综合成绩管理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00" y="1604065"/>
            <a:ext cx="12067013" cy="5054311"/>
          </a:xfrm>
        </p:spPr>
      </p:pic>
    </p:spTree>
    <p:extLst>
      <p:ext uri="{BB962C8B-B14F-4D97-AF65-F5344CB8AC3E}">
        <p14:creationId xmlns:p14="http://schemas.microsoft.com/office/powerpoint/2010/main" val="2617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五边形 45"/>
          <p:cNvGrpSpPr>
            <a:grpSpLocks/>
          </p:cNvGrpSpPr>
          <p:nvPr/>
        </p:nvGrpSpPr>
        <p:grpSpPr bwMode="auto">
          <a:xfrm>
            <a:off x="3499655" y="3500905"/>
            <a:ext cx="5570537" cy="858838"/>
            <a:chOff x="1183" y="1928"/>
            <a:chExt cx="3509" cy="541"/>
          </a:xfrm>
        </p:grpSpPr>
        <p:pic>
          <p:nvPicPr>
            <p:cNvPr id="23" name="五边形 4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1928"/>
              <a:ext cx="3509" cy="541"/>
            </a:xfrm>
            <a:prstGeom prst="rect">
              <a:avLst/>
            </a:prstGeom>
            <a:solidFill>
              <a:srgbClr val="3366FF"/>
            </a:solidFill>
          </p:spPr>
        </p:pic>
        <p:sp>
          <p:nvSpPr>
            <p:cNvPr id="24" name="Text Box 18"/>
            <p:cNvSpPr txBox="1">
              <a:spLocks noChangeArrowheads="1"/>
            </p:cNvSpPr>
            <p:nvPr/>
          </p:nvSpPr>
          <p:spPr bwMode="auto">
            <a:xfrm rot="10800000">
              <a:off x="1343" y="1982"/>
              <a:ext cx="3292" cy="43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2" name="五边形 43"/>
          <p:cNvGrpSpPr>
            <a:grpSpLocks/>
          </p:cNvGrpSpPr>
          <p:nvPr/>
        </p:nvGrpSpPr>
        <p:grpSpPr bwMode="auto">
          <a:xfrm>
            <a:off x="3499655" y="2532840"/>
            <a:ext cx="5570537" cy="860425"/>
            <a:chOff x="1183" y="1336"/>
            <a:chExt cx="3509" cy="542"/>
          </a:xfrm>
        </p:grpSpPr>
        <p:pic>
          <p:nvPicPr>
            <p:cNvPr id="25" name="五边形 4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1336"/>
              <a:ext cx="3509" cy="542"/>
            </a:xfrm>
            <a:prstGeom prst="rect">
              <a:avLst/>
            </a:prstGeom>
            <a:solidFill>
              <a:srgbClr val="3366FF"/>
            </a:solidFill>
          </p:spPr>
        </p:pic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 rot="10800000">
              <a:off x="1343" y="1389"/>
              <a:ext cx="3292" cy="43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621997" y="1083468"/>
            <a:ext cx="1857387" cy="83099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宋体" charset="-122"/>
              </a:rPr>
              <a:t>目录</a:t>
            </a:r>
          </a:p>
        </p:txBody>
      </p:sp>
      <p:grpSp>
        <p:nvGrpSpPr>
          <p:cNvPr id="9" name="五边形 36"/>
          <p:cNvGrpSpPr>
            <a:grpSpLocks/>
          </p:cNvGrpSpPr>
          <p:nvPr/>
        </p:nvGrpSpPr>
        <p:grpSpPr bwMode="auto">
          <a:xfrm>
            <a:off x="3499655" y="4403451"/>
            <a:ext cx="5570537" cy="860425"/>
            <a:chOff x="1183" y="756"/>
            <a:chExt cx="3509" cy="542"/>
          </a:xfrm>
        </p:grpSpPr>
        <p:pic>
          <p:nvPicPr>
            <p:cNvPr id="27" name="五边形 36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756"/>
              <a:ext cx="3509" cy="542"/>
            </a:xfrm>
            <a:prstGeom prst="rect">
              <a:avLst/>
            </a:prstGeom>
            <a:solidFill>
              <a:srgbClr val="800000"/>
            </a:solidFill>
          </p:spPr>
        </p:pic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 rot="10800000">
              <a:off x="1343" y="810"/>
              <a:ext cx="3292" cy="43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3121808" y="2601510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①</a:t>
            </a:r>
          </a:p>
        </p:txBody>
      </p:sp>
      <p:sp>
        <p:nvSpPr>
          <p:cNvPr id="11" name="TextBox 42"/>
          <p:cNvSpPr txBox="1"/>
          <p:nvPr/>
        </p:nvSpPr>
        <p:spPr>
          <a:xfrm>
            <a:off x="3979080" y="2698449"/>
            <a:ext cx="4805362" cy="5794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</a:p>
        </p:txBody>
      </p:sp>
      <p:sp>
        <p:nvSpPr>
          <p:cNvPr id="13" name="椭圆 12"/>
          <p:cNvSpPr/>
          <p:nvPr/>
        </p:nvSpPr>
        <p:spPr>
          <a:xfrm>
            <a:off x="3121808" y="3517599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②</a:t>
            </a:r>
          </a:p>
        </p:txBody>
      </p:sp>
      <p:sp>
        <p:nvSpPr>
          <p:cNvPr id="15" name="椭圆 14"/>
          <p:cNvSpPr/>
          <p:nvPr/>
        </p:nvSpPr>
        <p:spPr>
          <a:xfrm>
            <a:off x="3121808" y="4458898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③</a:t>
            </a:r>
          </a:p>
        </p:txBody>
      </p:sp>
      <p:sp>
        <p:nvSpPr>
          <p:cNvPr id="18" name="TextBox 51"/>
          <p:cNvSpPr txBox="1"/>
          <p:nvPr/>
        </p:nvSpPr>
        <p:spPr>
          <a:xfrm>
            <a:off x="3979079" y="3647028"/>
            <a:ext cx="5175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导学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Box 52"/>
          <p:cNvSpPr txBox="1">
            <a:spLocks noChangeArrowheads="1"/>
          </p:cNvSpPr>
          <p:nvPr/>
        </p:nvSpPr>
        <p:spPr bwMode="auto">
          <a:xfrm>
            <a:off x="3979080" y="4565358"/>
            <a:ext cx="47148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3200" dirty="0" smtClean="0">
                <a:solidFill>
                  <a:schemeClr val="bg1"/>
                </a:solidFill>
                <a:ea typeface="黑体" panose="02010609060101010101" pitchFamily="49" charset="-122"/>
              </a:rPr>
              <a:t>FAQ</a:t>
            </a:r>
            <a:endParaRPr lang="zh-CN" altLang="en-US" sz="32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20" name="TextBox 53"/>
          <p:cNvSpPr txBox="1">
            <a:spLocks noChangeArrowheads="1"/>
          </p:cNvSpPr>
          <p:nvPr/>
        </p:nvSpPr>
        <p:spPr bwMode="auto">
          <a:xfrm>
            <a:off x="3979080" y="5486108"/>
            <a:ext cx="42148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下</a:t>
            </a:r>
            <a:r>
              <a:rPr lang="zh-CN" altLang="en-US" sz="3200" dirty="0" smtClean="0">
                <a:solidFill>
                  <a:schemeClr val="bg1"/>
                </a:solidFill>
                <a:ea typeface="黑体" panose="02010609060101010101" pitchFamily="49" charset="-122"/>
              </a:rPr>
              <a:t>步划</a:t>
            </a:r>
            <a:endParaRPr lang="zh-CN" altLang="en-US" sz="32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471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3.1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浏览器兼容性问题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162" y="1924610"/>
            <a:ext cx="8038095" cy="320952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827331" y="5542589"/>
            <a:ext cx="15311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浏览器选择</a:t>
            </a:r>
            <a:endParaRPr lang="en-US" altLang="zh-CN" dirty="0" smtClean="0"/>
          </a:p>
          <a:p>
            <a:r>
              <a:rPr lang="en-US" altLang="zh-CN" dirty="0" smtClean="0"/>
              <a:t>(1)IE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(2)360: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4091867" y="5520934"/>
            <a:ext cx="83471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兼容性视图</a:t>
            </a:r>
            <a:endParaRPr lang="en-US" altLang="zh-CN" dirty="0" smtClean="0"/>
          </a:p>
          <a:p>
            <a:r>
              <a:rPr lang="en-US" altLang="zh-CN" dirty="0" smtClean="0"/>
              <a:t>(1)IE: </a:t>
            </a:r>
            <a:r>
              <a:rPr lang="en-US" altLang="zh-CN" dirty="0" smtClean="0">
                <a:hlinkClick r:id="rId4"/>
              </a:rPr>
              <a:t>http</a:t>
            </a:r>
            <a:r>
              <a:rPr lang="en-US" altLang="zh-CN" dirty="0">
                <a:hlinkClick r:id="rId4"/>
              </a:rPr>
              <a:t>://</a:t>
            </a:r>
            <a:r>
              <a:rPr lang="en-US" altLang="zh-CN" dirty="0" smtClean="0">
                <a:hlinkClick r:id="rId4"/>
              </a:rPr>
              <a:t>jingyan.baidu.com/article/fcb5aff791bb47edaa4a7115.html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en-US" altLang="zh-CN" dirty="0" smtClean="0"/>
              <a:t>2)360: </a:t>
            </a:r>
            <a:r>
              <a:rPr lang="en-US" altLang="zh-CN" dirty="0" smtClean="0">
                <a:hlinkClick r:id="rId5"/>
              </a:rPr>
              <a:t>http</a:t>
            </a:r>
            <a:r>
              <a:rPr lang="en-US" altLang="zh-CN" dirty="0">
                <a:hlinkClick r:id="rId5"/>
              </a:rPr>
              <a:t>://</a:t>
            </a:r>
            <a:r>
              <a:rPr lang="en-US" altLang="zh-CN" dirty="0" smtClean="0">
                <a:hlinkClick r:id="rId5"/>
              </a:rPr>
              <a:t>jingyan.baidu.com/article/5553fa82ef5bc165a23934bf.html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715563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3.2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成绩导出问题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56886" y="2799389"/>
            <a:ext cx="503855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hlinkClick r:id="rId3"/>
              </a:rPr>
              <a:t>平常使用地址：</a:t>
            </a:r>
            <a:endParaRPr lang="en-US" altLang="zh-CN" dirty="0" smtClean="0"/>
          </a:p>
          <a:p>
            <a:r>
              <a:rPr lang="en-US" altLang="zh-CN" dirty="0" smtClean="0">
                <a:hlinkClick r:id="rId4"/>
              </a:rPr>
              <a:t>http</a:t>
            </a:r>
            <a:r>
              <a:rPr lang="en-US" altLang="zh-CN" dirty="0">
                <a:hlinkClick r:id="rId4"/>
              </a:rPr>
              <a:t>://</a:t>
            </a:r>
            <a:r>
              <a:rPr lang="en-US" altLang="zh-CN" dirty="0" smtClean="0">
                <a:hlinkClick r:id="rId4"/>
              </a:rPr>
              <a:t>newstudy.whusee.com/eStudy</a:t>
            </a:r>
            <a:r>
              <a:rPr lang="en-US" altLang="zh-CN" dirty="0">
                <a:hlinkClick r:id="rId4"/>
              </a:rPr>
              <a:t>/</a:t>
            </a:r>
            <a:endParaRPr lang="en-US" altLang="zh-CN" dirty="0"/>
          </a:p>
          <a:p>
            <a:endParaRPr lang="en-US" altLang="zh-CN" dirty="0" smtClean="0">
              <a:hlinkClick r:id="rId3"/>
            </a:endParaRPr>
          </a:p>
          <a:p>
            <a:endParaRPr lang="en-US" altLang="zh-CN" dirty="0">
              <a:hlinkClick r:id="rId3"/>
            </a:endParaRPr>
          </a:p>
          <a:p>
            <a:endParaRPr lang="en-US" altLang="zh-CN" dirty="0" smtClean="0">
              <a:hlinkClick r:id="rId3"/>
            </a:endParaRPr>
          </a:p>
          <a:p>
            <a:r>
              <a:rPr lang="zh-CN" altLang="en-US" dirty="0" smtClean="0"/>
              <a:t>导出成绩时如果出现异常，请访问备用地址：</a:t>
            </a:r>
            <a:endParaRPr lang="en-US" altLang="zh-CN" dirty="0" smtClean="0"/>
          </a:p>
          <a:p>
            <a:r>
              <a:rPr lang="en-US" altLang="zh-CN" dirty="0" smtClean="0">
                <a:hlinkClick r:id="rId5"/>
              </a:rPr>
              <a:t>http</a:t>
            </a:r>
            <a:r>
              <a:rPr lang="en-US" altLang="zh-CN" dirty="0">
                <a:hlinkClick r:id="rId5"/>
              </a:rPr>
              <a:t>://newstudy.whusee.com:8080/eStudy</a:t>
            </a:r>
            <a:r>
              <a:rPr lang="en-US" altLang="zh-CN" dirty="0" smtClean="0">
                <a:hlinkClick r:id="rId5"/>
              </a:rPr>
              <a:t>/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206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621997" y="1083468"/>
            <a:ext cx="1857387" cy="83099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宋体" charset="-122"/>
              </a:rPr>
              <a:t>目录</a:t>
            </a:r>
          </a:p>
        </p:txBody>
      </p:sp>
      <p:grpSp>
        <p:nvGrpSpPr>
          <p:cNvPr id="9" name="五边形 36"/>
          <p:cNvGrpSpPr>
            <a:grpSpLocks/>
          </p:cNvGrpSpPr>
          <p:nvPr/>
        </p:nvGrpSpPr>
        <p:grpSpPr bwMode="auto">
          <a:xfrm>
            <a:off x="3499655" y="2574633"/>
            <a:ext cx="5570537" cy="860425"/>
            <a:chOff x="1183" y="756"/>
            <a:chExt cx="3509" cy="542"/>
          </a:xfrm>
        </p:grpSpPr>
        <p:pic>
          <p:nvPicPr>
            <p:cNvPr id="27" name="五边形 36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756"/>
              <a:ext cx="3509" cy="542"/>
            </a:xfrm>
            <a:prstGeom prst="rect">
              <a:avLst/>
            </a:prstGeom>
            <a:solidFill>
              <a:srgbClr val="800000"/>
            </a:solidFill>
          </p:spPr>
        </p:pic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 rot="10800000">
              <a:off x="1343" y="810"/>
              <a:ext cx="3292" cy="43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3121808" y="2601510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①</a:t>
            </a:r>
          </a:p>
        </p:txBody>
      </p:sp>
      <p:sp>
        <p:nvSpPr>
          <p:cNvPr id="11" name="TextBox 42"/>
          <p:cNvSpPr txBox="1"/>
          <p:nvPr/>
        </p:nvSpPr>
        <p:spPr>
          <a:xfrm>
            <a:off x="3979080" y="2698458"/>
            <a:ext cx="4805362" cy="5794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五边形 43"/>
          <p:cNvGrpSpPr>
            <a:grpSpLocks/>
          </p:cNvGrpSpPr>
          <p:nvPr/>
        </p:nvGrpSpPr>
        <p:grpSpPr bwMode="auto">
          <a:xfrm>
            <a:off x="3499655" y="3495383"/>
            <a:ext cx="5570537" cy="860425"/>
            <a:chOff x="1183" y="1336"/>
            <a:chExt cx="3509" cy="542"/>
          </a:xfrm>
        </p:grpSpPr>
        <p:pic>
          <p:nvPicPr>
            <p:cNvPr id="25" name="五边形 4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1336"/>
              <a:ext cx="3509" cy="542"/>
            </a:xfrm>
            <a:prstGeom prst="rect">
              <a:avLst/>
            </a:prstGeom>
            <a:solidFill>
              <a:srgbClr val="3366FF"/>
            </a:solidFill>
          </p:spPr>
        </p:pic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 rot="10800000">
              <a:off x="1343" y="1389"/>
              <a:ext cx="3292" cy="43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3121808" y="3517599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②</a:t>
            </a:r>
          </a:p>
        </p:txBody>
      </p:sp>
      <p:grpSp>
        <p:nvGrpSpPr>
          <p:cNvPr id="14" name="五边形 45"/>
          <p:cNvGrpSpPr>
            <a:grpSpLocks/>
          </p:cNvGrpSpPr>
          <p:nvPr/>
        </p:nvGrpSpPr>
        <p:grpSpPr bwMode="auto">
          <a:xfrm>
            <a:off x="3499655" y="4435183"/>
            <a:ext cx="5570537" cy="858838"/>
            <a:chOff x="1183" y="1928"/>
            <a:chExt cx="3509" cy="541"/>
          </a:xfrm>
        </p:grpSpPr>
        <p:pic>
          <p:nvPicPr>
            <p:cNvPr id="23" name="五边形 45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1928"/>
              <a:ext cx="3509" cy="541"/>
            </a:xfrm>
            <a:prstGeom prst="rect">
              <a:avLst/>
            </a:prstGeom>
            <a:solidFill>
              <a:srgbClr val="3366FF"/>
            </a:solidFill>
          </p:spPr>
        </p:pic>
        <p:sp>
          <p:nvSpPr>
            <p:cNvPr id="24" name="Text Box 18"/>
            <p:cNvSpPr txBox="1">
              <a:spLocks noChangeArrowheads="1"/>
            </p:cNvSpPr>
            <p:nvPr/>
          </p:nvSpPr>
          <p:spPr bwMode="auto">
            <a:xfrm rot="10800000">
              <a:off x="1343" y="1982"/>
              <a:ext cx="3292" cy="43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3121808" y="4458898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③</a:t>
            </a:r>
          </a:p>
        </p:txBody>
      </p:sp>
      <p:sp>
        <p:nvSpPr>
          <p:cNvPr id="18" name="TextBox 51"/>
          <p:cNvSpPr txBox="1"/>
          <p:nvPr/>
        </p:nvSpPr>
        <p:spPr>
          <a:xfrm>
            <a:off x="3979080" y="3627146"/>
            <a:ext cx="50911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导学</a:t>
            </a:r>
            <a:endParaRPr lang="zh-CN" altLang="en-US" sz="3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Box 52"/>
          <p:cNvSpPr txBox="1">
            <a:spLocks noChangeArrowheads="1"/>
          </p:cNvSpPr>
          <p:nvPr/>
        </p:nvSpPr>
        <p:spPr bwMode="auto">
          <a:xfrm>
            <a:off x="3979080" y="4565358"/>
            <a:ext cx="47148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3200" dirty="0" smtClean="0">
                <a:solidFill>
                  <a:schemeClr val="bg1"/>
                </a:solidFill>
                <a:ea typeface="黑体" panose="02010609060101010101" pitchFamily="49" charset="-122"/>
              </a:rPr>
              <a:t>FAQ</a:t>
            </a:r>
            <a:endParaRPr lang="zh-CN" altLang="en-US" sz="32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20" name="TextBox 53"/>
          <p:cNvSpPr txBox="1">
            <a:spLocks noChangeArrowheads="1"/>
          </p:cNvSpPr>
          <p:nvPr/>
        </p:nvSpPr>
        <p:spPr bwMode="auto">
          <a:xfrm>
            <a:off x="3979080" y="5486108"/>
            <a:ext cx="42148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3200" dirty="0" smtClean="0">
                <a:solidFill>
                  <a:schemeClr val="bg1"/>
                </a:solidFill>
                <a:ea typeface="黑体" panose="02010609060101010101" pitchFamily="49" charset="-122"/>
              </a:rPr>
              <a:t>步</a:t>
            </a: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计划</a:t>
            </a:r>
          </a:p>
        </p:txBody>
      </p:sp>
    </p:spTree>
    <p:extLst>
      <p:ext uri="{BB962C8B-B14F-4D97-AF65-F5344CB8AC3E}">
        <p14:creationId xmlns:p14="http://schemas.microsoft.com/office/powerpoint/2010/main" val="194885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     </a:t>
            </a:r>
            <a:r>
              <a:rPr lang="zh-CN" altLang="en-US" sz="6600" dirty="0" smtClean="0"/>
              <a:t>谢 谢！</a:t>
            </a:r>
            <a:endParaRPr lang="zh-CN" altLang="en-US" sz="6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在使用过程中如有任何问题，请及时联系技术服务中心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刘海琼 </a:t>
            </a:r>
            <a:r>
              <a:rPr lang="en-US" altLang="zh-CN" dirty="0" smtClean="0"/>
              <a:t>027-68772338</a:t>
            </a:r>
            <a:r>
              <a:rPr lang="zh-CN" altLang="en-US" dirty="0" smtClean="0"/>
              <a:t> </a:t>
            </a:r>
            <a:r>
              <a:rPr lang="en-US" altLang="zh-CN" dirty="0" smtClean="0"/>
              <a:t> </a:t>
            </a:r>
          </a:p>
          <a:p>
            <a:pPr lvl="1"/>
            <a:r>
              <a:rPr lang="zh-CN" altLang="en-US" dirty="0" smtClean="0"/>
              <a:t>卢洪涛</a:t>
            </a:r>
            <a:r>
              <a:rPr lang="en-US" altLang="zh-CN" smtClean="0"/>
              <a:t> </a:t>
            </a:r>
            <a:r>
              <a:rPr lang="en-US" altLang="zh-CN" smtClean="0"/>
              <a:t>027-68772338  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4873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pSp>
        <p:nvGrpSpPr>
          <p:cNvPr id="8" name="五边形 11"/>
          <p:cNvGrpSpPr>
            <a:grpSpLocks/>
          </p:cNvGrpSpPr>
          <p:nvPr/>
        </p:nvGrpSpPr>
        <p:grpSpPr bwMode="auto">
          <a:xfrm>
            <a:off x="2542801" y="604500"/>
            <a:ext cx="5570537" cy="860425"/>
            <a:chOff x="81" y="-8"/>
            <a:chExt cx="3509" cy="542"/>
          </a:xfrm>
        </p:grpSpPr>
        <p:pic>
          <p:nvPicPr>
            <p:cNvPr id="10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9" name="TextBox 52"/>
          <p:cNvSpPr txBox="1">
            <a:spLocks noChangeArrowheads="1"/>
          </p:cNvSpPr>
          <p:nvPr/>
        </p:nvSpPr>
        <p:spPr bwMode="auto">
          <a:xfrm>
            <a:off x="3023813" y="763250"/>
            <a:ext cx="5181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1</a:t>
            </a:r>
            <a:r>
              <a:rPr lang="en-US" altLang="zh-CN" sz="2800" b="1" dirty="0">
                <a:solidFill>
                  <a:srgbClr val="000000"/>
                </a:solidFill>
                <a:ea typeface="黑体" panose="02010609060101010101" pitchFamily="49" charset="-122"/>
              </a:rPr>
              <a:t>.</a:t>
            </a:r>
            <a:r>
              <a:rPr lang="zh-CN" altLang="en-US" sz="2800" b="1" dirty="0" smtClean="0"/>
              <a:t>首页</a:t>
            </a:r>
            <a:r>
              <a:rPr lang="en-US" altLang="zh-CN" sz="2800" b="1" dirty="0" smtClean="0"/>
              <a:t>Dashboard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7" y="1967127"/>
            <a:ext cx="11949366" cy="470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75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五边形 43"/>
          <p:cNvGrpSpPr>
            <a:grpSpLocks/>
          </p:cNvGrpSpPr>
          <p:nvPr/>
        </p:nvGrpSpPr>
        <p:grpSpPr bwMode="auto">
          <a:xfrm>
            <a:off x="3499655" y="2532840"/>
            <a:ext cx="5570537" cy="860425"/>
            <a:chOff x="1183" y="1336"/>
            <a:chExt cx="3509" cy="542"/>
          </a:xfrm>
        </p:grpSpPr>
        <p:pic>
          <p:nvPicPr>
            <p:cNvPr id="25" name="五边形 4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1336"/>
              <a:ext cx="3509" cy="542"/>
            </a:xfrm>
            <a:prstGeom prst="rect">
              <a:avLst/>
            </a:prstGeom>
            <a:solidFill>
              <a:srgbClr val="3366FF"/>
            </a:solidFill>
          </p:spPr>
        </p:pic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 rot="10800000">
              <a:off x="1343" y="1389"/>
              <a:ext cx="3292" cy="43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621997" y="1083468"/>
            <a:ext cx="1857387" cy="83099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ea typeface="宋体" charset="-122"/>
              </a:rPr>
              <a:t>目录</a:t>
            </a:r>
          </a:p>
        </p:txBody>
      </p:sp>
      <p:grpSp>
        <p:nvGrpSpPr>
          <p:cNvPr id="9" name="五边形 36"/>
          <p:cNvGrpSpPr>
            <a:grpSpLocks/>
          </p:cNvGrpSpPr>
          <p:nvPr/>
        </p:nvGrpSpPr>
        <p:grpSpPr bwMode="auto">
          <a:xfrm>
            <a:off x="3499655" y="3489053"/>
            <a:ext cx="5570537" cy="860425"/>
            <a:chOff x="1183" y="756"/>
            <a:chExt cx="3509" cy="542"/>
          </a:xfrm>
        </p:grpSpPr>
        <p:pic>
          <p:nvPicPr>
            <p:cNvPr id="27" name="五边形 36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756"/>
              <a:ext cx="3509" cy="542"/>
            </a:xfrm>
            <a:prstGeom prst="rect">
              <a:avLst/>
            </a:prstGeom>
            <a:solidFill>
              <a:srgbClr val="800000"/>
            </a:solidFill>
          </p:spPr>
        </p:pic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 rot="10800000">
              <a:off x="1343" y="810"/>
              <a:ext cx="3292" cy="430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3121808" y="2601510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①</a:t>
            </a:r>
          </a:p>
        </p:txBody>
      </p:sp>
      <p:sp>
        <p:nvSpPr>
          <p:cNvPr id="11" name="TextBox 42"/>
          <p:cNvSpPr txBox="1"/>
          <p:nvPr/>
        </p:nvSpPr>
        <p:spPr>
          <a:xfrm>
            <a:off x="3979080" y="2698449"/>
            <a:ext cx="4805362" cy="57943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首页</a:t>
            </a:r>
          </a:p>
        </p:txBody>
      </p:sp>
      <p:sp>
        <p:nvSpPr>
          <p:cNvPr id="13" name="椭圆 12"/>
          <p:cNvSpPr/>
          <p:nvPr/>
        </p:nvSpPr>
        <p:spPr>
          <a:xfrm>
            <a:off x="3121808" y="3517599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②</a:t>
            </a:r>
          </a:p>
        </p:txBody>
      </p:sp>
      <p:grpSp>
        <p:nvGrpSpPr>
          <p:cNvPr id="14" name="五边形 45"/>
          <p:cNvGrpSpPr>
            <a:grpSpLocks/>
          </p:cNvGrpSpPr>
          <p:nvPr/>
        </p:nvGrpSpPr>
        <p:grpSpPr bwMode="auto">
          <a:xfrm>
            <a:off x="3499655" y="4435183"/>
            <a:ext cx="5570537" cy="858838"/>
            <a:chOff x="1183" y="1928"/>
            <a:chExt cx="3509" cy="541"/>
          </a:xfrm>
        </p:grpSpPr>
        <p:pic>
          <p:nvPicPr>
            <p:cNvPr id="23" name="五边形 45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3" y="1928"/>
              <a:ext cx="3509" cy="541"/>
            </a:xfrm>
            <a:prstGeom prst="rect">
              <a:avLst/>
            </a:prstGeom>
            <a:solidFill>
              <a:srgbClr val="3366FF"/>
            </a:solidFill>
          </p:spPr>
        </p:pic>
        <p:sp>
          <p:nvSpPr>
            <p:cNvPr id="24" name="Text Box 18"/>
            <p:cNvSpPr txBox="1">
              <a:spLocks noChangeArrowheads="1"/>
            </p:cNvSpPr>
            <p:nvPr/>
          </p:nvSpPr>
          <p:spPr bwMode="auto">
            <a:xfrm rot="10800000">
              <a:off x="1343" y="1982"/>
              <a:ext cx="3292" cy="430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3121808" y="4458898"/>
            <a:ext cx="773213" cy="7732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 anchorCtr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4800" dirty="0">
                <a:latin typeface="+mj-ea"/>
                <a:ea typeface="+mj-ea"/>
              </a:rPr>
              <a:t>③</a:t>
            </a:r>
          </a:p>
        </p:txBody>
      </p:sp>
      <p:sp>
        <p:nvSpPr>
          <p:cNvPr id="18" name="TextBox 51"/>
          <p:cNvSpPr txBox="1"/>
          <p:nvPr/>
        </p:nvSpPr>
        <p:spPr>
          <a:xfrm>
            <a:off x="3979079" y="3627146"/>
            <a:ext cx="5175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导学</a:t>
            </a:r>
          </a:p>
        </p:txBody>
      </p:sp>
      <p:sp>
        <p:nvSpPr>
          <p:cNvPr id="19" name="TextBox 52"/>
          <p:cNvSpPr txBox="1">
            <a:spLocks noChangeArrowheads="1"/>
          </p:cNvSpPr>
          <p:nvPr/>
        </p:nvSpPr>
        <p:spPr bwMode="auto">
          <a:xfrm>
            <a:off x="3979080" y="4565358"/>
            <a:ext cx="47148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3200" dirty="0">
                <a:solidFill>
                  <a:schemeClr val="bg1"/>
                </a:solidFill>
                <a:ea typeface="黑体" panose="02010609060101010101" pitchFamily="49" charset="-122"/>
              </a:rPr>
              <a:t>FAQ</a:t>
            </a:r>
            <a:endParaRPr lang="zh-CN" altLang="en-US" sz="32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20" name="TextBox 53"/>
          <p:cNvSpPr txBox="1">
            <a:spLocks noChangeArrowheads="1"/>
          </p:cNvSpPr>
          <p:nvPr/>
        </p:nvSpPr>
        <p:spPr bwMode="auto">
          <a:xfrm>
            <a:off x="3979080" y="5486108"/>
            <a:ext cx="42148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zh-CN" altLang="en-US" sz="3200" dirty="0">
                <a:solidFill>
                  <a:schemeClr val="bg1"/>
                </a:solidFill>
                <a:ea typeface="黑体" panose="02010609060101010101" pitchFamily="49" charset="-122"/>
              </a:rPr>
              <a:t>下</a:t>
            </a:r>
            <a:r>
              <a:rPr lang="zh-CN" altLang="en-US" sz="3200" dirty="0" smtClean="0">
                <a:solidFill>
                  <a:schemeClr val="bg1"/>
                </a:solidFill>
                <a:ea typeface="黑体" panose="02010609060101010101" pitchFamily="49" charset="-122"/>
              </a:rPr>
              <a:t>步划</a:t>
            </a:r>
            <a:endParaRPr lang="zh-CN" altLang="en-US" sz="32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53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5570537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3" y="763250"/>
            <a:ext cx="5181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2.1 </a:t>
            </a:r>
            <a:r>
              <a:rPr lang="zh-CN" altLang="en-US" sz="2800" b="1" dirty="0">
                <a:solidFill>
                  <a:srgbClr val="000000"/>
                </a:solidFill>
                <a:ea typeface="黑体" panose="02010609060101010101" pitchFamily="49" charset="-122"/>
              </a:rPr>
              <a:t>导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学</a:t>
            </a: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Dashboard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60" y="1604065"/>
            <a:ext cx="11962340" cy="4813860"/>
          </a:xfrm>
          <a:prstGeom prst="rect">
            <a:avLst/>
          </a:prstGeom>
        </p:spPr>
      </p:pic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5743977" y="3335628"/>
            <a:ext cx="6448023" cy="3082297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2400" dirty="0" smtClean="0"/>
              <a:t>课件</a:t>
            </a:r>
            <a:r>
              <a:rPr lang="en-US" altLang="zh-CN" sz="2400" dirty="0" smtClean="0"/>
              <a:t>(</a:t>
            </a:r>
            <a:r>
              <a:rPr lang="zh-CN" altLang="en-US" sz="2400" dirty="0" smtClean="0"/>
              <a:t>共享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：一般指公共课的课件</a:t>
            </a:r>
            <a:endParaRPr lang="en-US" altLang="zh-CN" sz="2400" dirty="0" smtClean="0"/>
          </a:p>
          <a:p>
            <a:r>
              <a:rPr lang="zh-CN" altLang="en-US" sz="2400" dirty="0" smtClean="0"/>
              <a:t>电子教案与讲义</a:t>
            </a:r>
            <a:r>
              <a:rPr lang="en-US" altLang="zh-CN" sz="2400" dirty="0" smtClean="0"/>
              <a:t>(</a:t>
            </a:r>
            <a:r>
              <a:rPr lang="zh-CN" altLang="en-US" sz="2400" dirty="0" smtClean="0"/>
              <a:t>共享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：一般指</a:t>
            </a:r>
            <a:r>
              <a:rPr lang="zh-CN" altLang="en-US" sz="2400" dirty="0"/>
              <a:t>课堂</a:t>
            </a:r>
            <a:r>
              <a:rPr lang="zh-CN" altLang="en-US" sz="2400" dirty="0" smtClean="0"/>
              <a:t>讲义；</a:t>
            </a:r>
            <a:endParaRPr lang="en-US" altLang="zh-CN" sz="2400" dirty="0" smtClean="0"/>
          </a:p>
          <a:p>
            <a:r>
              <a:rPr lang="zh-CN" altLang="en-US" sz="2400" dirty="0" smtClean="0"/>
              <a:t>参考资料</a:t>
            </a:r>
            <a:r>
              <a:rPr lang="en-US" altLang="zh-CN" sz="2400" dirty="0" smtClean="0"/>
              <a:t>(</a:t>
            </a:r>
            <a:r>
              <a:rPr lang="zh-CN" altLang="en-US" sz="2400" dirty="0" smtClean="0"/>
              <a:t>共享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：一般指课外资料；</a:t>
            </a:r>
            <a:endParaRPr lang="en-US" altLang="zh-CN" sz="2400" dirty="0" smtClean="0"/>
          </a:p>
          <a:p>
            <a:r>
              <a:rPr lang="en-US" altLang="zh-CN" sz="2400" dirty="0" smtClean="0"/>
              <a:t>*</a:t>
            </a:r>
            <a:r>
              <a:rPr lang="zh-CN" altLang="en-US" sz="2400" dirty="0" smtClean="0"/>
              <a:t>复习资料</a:t>
            </a:r>
            <a:r>
              <a:rPr lang="en-US" altLang="zh-CN" sz="2400" dirty="0" smtClean="0"/>
              <a:t>(</a:t>
            </a:r>
            <a:r>
              <a:rPr lang="zh-CN" altLang="en-US" sz="2400" dirty="0" smtClean="0"/>
              <a:t>共享</a:t>
            </a:r>
            <a:r>
              <a:rPr lang="en-US" altLang="zh-CN" sz="2400" dirty="0" smtClean="0"/>
              <a:t>)</a:t>
            </a:r>
            <a:r>
              <a:rPr lang="zh-CN" altLang="en-US" sz="2400" dirty="0" smtClean="0"/>
              <a:t>：一般指考前模拟题；</a:t>
            </a:r>
            <a:endParaRPr lang="en-US" altLang="zh-CN" sz="2400" dirty="0" smtClean="0"/>
          </a:p>
          <a:p>
            <a:r>
              <a:rPr lang="en-US" altLang="zh-CN" sz="2400" b="1" dirty="0" smtClean="0">
                <a:solidFill>
                  <a:srgbClr val="00B050"/>
                </a:solidFill>
              </a:rPr>
              <a:t>*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社区</a:t>
            </a:r>
            <a:r>
              <a:rPr lang="zh-CN" altLang="en-US" sz="2400" b="1" dirty="0">
                <a:solidFill>
                  <a:srgbClr val="00B050"/>
                </a:solidFill>
              </a:rPr>
              <a:t>答疑</a:t>
            </a:r>
            <a:r>
              <a:rPr lang="en-US" altLang="zh-CN" sz="2400" b="1" dirty="0">
                <a:solidFill>
                  <a:srgbClr val="00B050"/>
                </a:solidFill>
              </a:rPr>
              <a:t>(</a:t>
            </a:r>
            <a:r>
              <a:rPr lang="zh-CN" altLang="en-US" sz="2400" b="1" dirty="0">
                <a:solidFill>
                  <a:srgbClr val="00B050"/>
                </a:solidFill>
              </a:rPr>
              <a:t>共享</a:t>
            </a:r>
            <a:r>
              <a:rPr lang="en-US" altLang="zh-CN" sz="2400" b="1" dirty="0">
                <a:solidFill>
                  <a:srgbClr val="00B050"/>
                </a:solidFill>
              </a:rPr>
              <a:t>):</a:t>
            </a:r>
            <a:r>
              <a:rPr lang="zh-CN" altLang="en-US" sz="2400" b="1" dirty="0">
                <a:solidFill>
                  <a:srgbClr val="00B050"/>
                </a:solidFill>
              </a:rPr>
              <a:t>讨论区</a:t>
            </a:r>
            <a:endParaRPr lang="en-US" altLang="zh-CN" sz="2400" b="1" dirty="0">
              <a:solidFill>
                <a:srgbClr val="00B050"/>
              </a:solidFill>
            </a:endParaRPr>
          </a:p>
          <a:p>
            <a:r>
              <a:rPr lang="en-US" altLang="zh-CN" sz="2400" b="1" dirty="0" smtClean="0">
                <a:solidFill>
                  <a:srgbClr val="00B050"/>
                </a:solidFill>
              </a:rPr>
              <a:t>*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作业布置与评阅：</a:t>
            </a:r>
            <a:endParaRPr lang="en-US" altLang="zh-CN" sz="2400" b="1" dirty="0" smtClean="0">
              <a:solidFill>
                <a:srgbClr val="00B050"/>
              </a:solidFill>
            </a:endParaRPr>
          </a:p>
          <a:p>
            <a:r>
              <a:rPr lang="en-US" altLang="zh-CN" sz="2400" b="1" dirty="0" smtClean="0">
                <a:solidFill>
                  <a:srgbClr val="00B050"/>
                </a:solidFill>
              </a:rPr>
              <a:t>*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成绩管理：</a:t>
            </a:r>
            <a:endParaRPr lang="en-US" altLang="zh-CN" sz="24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2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2.2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提交资料</a:t>
            </a: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(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讲义</a:t>
            </a: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/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参考资料</a:t>
            </a: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/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复习资料</a:t>
            </a: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)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17" y="2141276"/>
            <a:ext cx="11921363" cy="4716724"/>
          </a:xfrm>
        </p:spPr>
      </p:pic>
    </p:spTree>
    <p:extLst>
      <p:ext uri="{BB962C8B-B14F-4D97-AF65-F5344CB8AC3E}">
        <p14:creationId xmlns:p14="http://schemas.microsoft.com/office/powerpoint/2010/main" val="63581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2.3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社区答疑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8" y="1905000"/>
            <a:ext cx="11877048" cy="4057918"/>
          </a:xfrm>
        </p:spPr>
      </p:pic>
    </p:spTree>
    <p:extLst>
      <p:ext uri="{BB962C8B-B14F-4D97-AF65-F5344CB8AC3E}">
        <p14:creationId xmlns:p14="http://schemas.microsoft.com/office/powerpoint/2010/main" val="88300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6858776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627473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2.3.1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提出问题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812" y="2430506"/>
            <a:ext cx="5733333" cy="3123809"/>
          </a:xfrm>
        </p:spPr>
      </p:pic>
    </p:spTree>
    <p:extLst>
      <p:ext uri="{BB962C8B-B14F-4D97-AF65-F5344CB8AC3E}">
        <p14:creationId xmlns:p14="http://schemas.microsoft.com/office/powerpoint/2010/main" val="172062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五边形 11"/>
          <p:cNvGrpSpPr>
            <a:grpSpLocks/>
          </p:cNvGrpSpPr>
          <p:nvPr/>
        </p:nvGrpSpPr>
        <p:grpSpPr bwMode="auto">
          <a:xfrm>
            <a:off x="2542801" y="604500"/>
            <a:ext cx="8095148" cy="860425"/>
            <a:chOff x="81" y="-8"/>
            <a:chExt cx="3509" cy="542"/>
          </a:xfrm>
        </p:grpSpPr>
        <p:pic>
          <p:nvPicPr>
            <p:cNvPr id="5" name="五边形 11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" y="-8"/>
              <a:ext cx="3509" cy="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 rot="10800000">
              <a:off x="242" y="45"/>
              <a:ext cx="3292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 anchorCtr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  <a:latin typeface="Franklin Gothic Book" panose="020B05030201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7" name="TextBox 52"/>
          <p:cNvSpPr txBox="1">
            <a:spLocks noChangeArrowheads="1"/>
          </p:cNvSpPr>
          <p:nvPr/>
        </p:nvSpPr>
        <p:spPr bwMode="auto">
          <a:xfrm>
            <a:off x="3023812" y="763250"/>
            <a:ext cx="70088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altLang="zh-CN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2.3.2 </a:t>
            </a:r>
            <a:r>
              <a:rPr lang="zh-CN" altLang="en-US" sz="2800" b="1" dirty="0" smtClean="0">
                <a:solidFill>
                  <a:srgbClr val="000000"/>
                </a:solidFill>
                <a:ea typeface="黑体" panose="02010609060101010101" pitchFamily="49" charset="-122"/>
              </a:rPr>
              <a:t>查看并处理问题</a:t>
            </a:r>
            <a:r>
              <a:rPr lang="en-US" altLang="zh-CN" sz="2800" b="1" dirty="0">
                <a:solidFill>
                  <a:srgbClr val="000000"/>
                </a:solidFill>
                <a:ea typeface="黑体" panose="02010609060101010101" pitchFamily="49" charset="-122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ea typeface="黑体" panose="02010609060101010101" pitchFamily="49" charset="-122"/>
              </a:rPr>
              <a:t>删除、置顶、回复</a:t>
            </a:r>
            <a:r>
              <a:rPr lang="en-US" altLang="zh-CN" sz="2800" b="1" dirty="0">
                <a:solidFill>
                  <a:srgbClr val="000000"/>
                </a:solidFill>
                <a:ea typeface="黑体" panose="02010609060101010101" pitchFamily="49" charset="-122"/>
              </a:rPr>
              <a:t>)</a:t>
            </a:r>
            <a:endParaRPr lang="zh-CN" altLang="en-US" sz="2800" b="1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89" y="1979612"/>
            <a:ext cx="11897256" cy="4878387"/>
          </a:xfrm>
        </p:spPr>
      </p:pic>
    </p:spTree>
    <p:extLst>
      <p:ext uri="{BB962C8B-B14F-4D97-AF65-F5344CB8AC3E}">
        <p14:creationId xmlns:p14="http://schemas.microsoft.com/office/powerpoint/2010/main" val="95302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丝状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402</TotalTime>
  <Words>308</Words>
  <Application>Microsoft Office PowerPoint</Application>
  <PresentationFormat>宽屏</PresentationFormat>
  <Paragraphs>78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黑体</vt:lpstr>
      <vt:lpstr>宋体</vt:lpstr>
      <vt:lpstr>幼圆</vt:lpstr>
      <vt:lpstr>Arial</vt:lpstr>
      <vt:lpstr>Calibri</vt:lpstr>
      <vt:lpstr>Century Gothic</vt:lpstr>
      <vt:lpstr>Franklin Gothic Book</vt:lpstr>
      <vt:lpstr>Wingdings 3</vt:lpstr>
      <vt:lpstr>丝状</vt:lpstr>
      <vt:lpstr>继续教育学院-在线学习平台                                教师导学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谢 谢！</vt:lpstr>
    </vt:vector>
  </TitlesOfParts>
  <Company>whu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宽带用户上网感知监测系统</dc:title>
  <dc:creator>lhw</dc:creator>
  <cp:lastModifiedBy>admin</cp:lastModifiedBy>
  <cp:revision>55</cp:revision>
  <dcterms:created xsi:type="dcterms:W3CDTF">2014-05-14T08:38:47Z</dcterms:created>
  <dcterms:modified xsi:type="dcterms:W3CDTF">2015-09-16T06:29:52Z</dcterms:modified>
</cp:coreProperties>
</file>